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6327"/>
  </p:normalViewPr>
  <p:slideViewPr>
    <p:cSldViewPr snapToGrid="0">
      <p:cViewPr>
        <p:scale>
          <a:sx n="75" d="100"/>
          <a:sy n="75" d="100"/>
        </p:scale>
        <p:origin x="2408" y="1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8475C8-16A8-1E9A-E42F-24DD28D2D0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BE2D243-A333-5E78-B139-1C2EB1636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52A603-BC54-9510-50E6-02CAD1B50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E60D51-8B4F-1F7F-601F-A4D052DEE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B8033D-FEAB-0F04-376D-2F01E7450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30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932724-8CD0-9D39-649C-9F05284D1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5A01B7C-3E4E-D0CB-0A8D-CBAF7AC5C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501513-A2BB-C6E1-56A9-E8A4076D6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E785105-3C76-D497-897C-0401A5CAB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88D109-7759-1601-5D22-A9AF261A9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0995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B5201D-3098-4350-D2A0-1E223A5E0F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4763148-AA24-03A8-69A8-65CF1CD761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453B2C-80B4-215F-B512-0ABC70D44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54B2AC-56E4-F107-83DA-B77913446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4FB5D-BCF3-46CD-B5B4-044C3042C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2614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D23C9B-1840-FE2F-C7E1-C1C49FD6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9E8C31-407D-76F2-7740-E678C2BFF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7EA49B5-5E74-A83F-2058-F66B12686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D3701F-C8CA-9CD2-481A-17DB28322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391C17-ABE2-011D-FF14-0F70DF204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492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79937F-61FB-886C-8BB6-BE780E172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F4F97D-29A7-AD42-52A0-144BE196D1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9C892E-C7FE-CDF6-5928-A5E5A5C9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7E482A-2198-15C6-54F0-BF39B517A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2DBE1-E834-C0AE-0BF2-C2082CC30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6809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32F41E-4CEF-F2D1-23AE-CAB5720E3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FD51DF-F938-3B4E-EC31-70D7905A5D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D669E61-28DD-5F4C-156B-B9D6B8CADC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EDB00B-BF57-2DED-18AD-474E636D6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C45D40-42A8-9C3A-9F8C-FED64548F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93CAE9-1ED9-A340-4DEB-C09473E1E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5843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E4977E-5708-2C9E-9D69-25DCB72B5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3A9C31-B0ED-16E5-AAC6-74E7C8E709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A8FC29B-BB83-DE8B-033B-B08C60CBF4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4960234-D1D3-7048-B6C9-64F6F37F5E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B1D0D75-1397-9747-0E04-10A4C0C5A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C4187D4-51E5-9D44-7AA9-1F919E492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DAABFD4-6917-710F-49A0-71F88050D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1970C8A-3B19-8964-26CC-21DE3F549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966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BEAF3C-D3E3-DDD1-A35C-1DBED90EE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CDC9538-B291-277C-C001-F547D4B21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4CCEC52-4018-D2A1-252D-EE6772B07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9F310B-894D-9119-5B8C-36EEA243D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3601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1B7DFF6-1A8B-BB29-D302-99B7D5686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C114D9-A3EB-88F9-4525-F7E033C72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88E01C8-B294-CA98-411A-AA2929FF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33365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737D61-D0BF-7E74-ECC2-3BCB0997C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79DECE-F830-B902-198C-E38A497B5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59FF807-E1C0-41BD-3A54-8661D6B7D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4907AD4-53FE-3B61-2800-BE3932318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4D1D8E-38FF-364F-C57A-C63BCA9B7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5EE0FF-C1A9-8B42-8A16-3532F3186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796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10B9AE-9BB0-C15A-56A9-A994E6441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3B448A6-F7DB-0FB6-11D6-67DB05D674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221A66-EC76-1244-5E87-827BD59627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150A7FE-B8D7-23D3-9407-1604A247A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C442D9-E889-DA9F-7E84-693C9A635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88ED2-BBF5-B946-EFB9-D8298CEA3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9765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80969E-A567-D0A9-E176-97D0BA8D3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5810F3-92EE-F383-A8A1-77381A3A8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05F1C9-3081-58E0-0AF5-48F1BE8527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54D8F-7D19-374A-BD95-4E75E62F0255}" type="datetimeFigureOut">
              <a:rPr kumimoji="1" lang="zh-CN" altLang="en-US" smtClean="0"/>
              <a:t>2024/4/7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E5D466-51BA-694F-E053-D63D4974D3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F34A67-5DAB-6681-DE79-2C2504D3D4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B6B21-804A-1848-BBB2-B6942EE7716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3041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0546D7-688C-4075-514B-1F898EE945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8656" y="428670"/>
            <a:ext cx="9144000" cy="2387600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AD41177-3C3B-5C9D-5BE3-B4BEDB9444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8656" y="2908345"/>
            <a:ext cx="9144000" cy="1655762"/>
          </a:xfr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634BBD9-0903-9227-8B20-8CA08318B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342" y="784689"/>
            <a:ext cx="10263316" cy="484552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A9903F80-76AB-410D-6C8E-76B0FD393E43}"/>
              </a:ext>
            </a:extLst>
          </p:cNvPr>
          <p:cNvSpPr/>
          <p:nvPr/>
        </p:nvSpPr>
        <p:spPr>
          <a:xfrm>
            <a:off x="4783606" y="5630218"/>
            <a:ext cx="2608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Times New Roman" panose="02020603050405020304" pitchFamily="18" charset="0"/>
              </a:rPr>
              <a:t>矿物楼三层方案平面图</a:t>
            </a:r>
            <a:endParaRPr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BBE403-D86D-BD15-E1EE-F7AD36AD04FB}"/>
              </a:ext>
            </a:extLst>
          </p:cNvPr>
          <p:cNvSpPr txBox="1"/>
          <p:nvPr/>
        </p:nvSpPr>
        <p:spPr>
          <a:xfrm>
            <a:off x="1449734" y="1516333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1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0EE9DF3-C829-FEF6-E520-0DD12C6860F6}"/>
              </a:ext>
            </a:extLst>
          </p:cNvPr>
          <p:cNvSpPr txBox="1"/>
          <p:nvPr/>
        </p:nvSpPr>
        <p:spPr>
          <a:xfrm>
            <a:off x="2650814" y="1516333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2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C38386-8EF8-B76A-7C75-86031ACA348C}"/>
              </a:ext>
            </a:extLst>
          </p:cNvPr>
          <p:cNvSpPr txBox="1"/>
          <p:nvPr/>
        </p:nvSpPr>
        <p:spPr>
          <a:xfrm>
            <a:off x="3600827" y="1559809"/>
            <a:ext cx="817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rgbClr val="FFC000"/>
                </a:solidFill>
              </a:rPr>
              <a:t>辅助间</a:t>
            </a:r>
            <a:r>
              <a:rPr kumimoji="1" lang="en-US" altLang="zh-CN" sz="1400" dirty="0">
                <a:solidFill>
                  <a:srgbClr val="FFC000"/>
                </a:solidFill>
              </a:rPr>
              <a:t>1</a:t>
            </a:r>
            <a:endParaRPr kumimoji="1"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ED78C2-A63D-7920-9026-73D1DF3BF235}"/>
              </a:ext>
            </a:extLst>
          </p:cNvPr>
          <p:cNvSpPr txBox="1"/>
          <p:nvPr/>
        </p:nvSpPr>
        <p:spPr>
          <a:xfrm>
            <a:off x="5879050" y="1516333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3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1ADB2C-E865-9717-1BEE-49B62DA9C627}"/>
              </a:ext>
            </a:extLst>
          </p:cNvPr>
          <p:cNvSpPr txBox="1"/>
          <p:nvPr/>
        </p:nvSpPr>
        <p:spPr>
          <a:xfrm>
            <a:off x="7189863" y="153369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气瓶间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16FBCE-72AE-849D-3EE6-552F04D810B3}"/>
              </a:ext>
            </a:extLst>
          </p:cNvPr>
          <p:cNvSpPr txBox="1"/>
          <p:nvPr/>
        </p:nvSpPr>
        <p:spPr>
          <a:xfrm>
            <a:off x="6461843" y="418286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4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7A4215-DA05-555E-C2FA-AB22F7A5D727}"/>
              </a:ext>
            </a:extLst>
          </p:cNvPr>
          <p:cNvSpPr txBox="1"/>
          <p:nvPr/>
        </p:nvSpPr>
        <p:spPr>
          <a:xfrm>
            <a:off x="4096860" y="419260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5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468F61-E4D3-17D3-A14D-03E697F3DED6}"/>
              </a:ext>
            </a:extLst>
          </p:cNvPr>
          <p:cNvSpPr txBox="1"/>
          <p:nvPr/>
        </p:nvSpPr>
        <p:spPr>
          <a:xfrm>
            <a:off x="2938386" y="4204586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6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CAC466-6DC2-B0B3-4E08-5376F7E8D0AF}"/>
              </a:ext>
            </a:extLst>
          </p:cNvPr>
          <p:cNvSpPr txBox="1"/>
          <p:nvPr/>
        </p:nvSpPr>
        <p:spPr>
          <a:xfrm>
            <a:off x="1995103" y="4193132"/>
            <a:ext cx="998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仪器室</a:t>
            </a:r>
            <a:r>
              <a:rPr kumimoji="1" lang="en-US" altLang="zh-CN" dirty="0">
                <a:solidFill>
                  <a:srgbClr val="FFC000"/>
                </a:solidFill>
              </a:rPr>
              <a:t>7</a:t>
            </a:r>
            <a:endParaRPr kumimoji="1" lang="zh-CN" altLang="en-US" dirty="0">
              <a:solidFill>
                <a:srgbClr val="FFC000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021A46-73E4-7364-254F-99C89522FEB6}"/>
              </a:ext>
            </a:extLst>
          </p:cNvPr>
          <p:cNvSpPr/>
          <p:nvPr/>
        </p:nvSpPr>
        <p:spPr>
          <a:xfrm>
            <a:off x="7391919" y="3207453"/>
            <a:ext cx="1619736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3515BB4-E9E9-78E3-7ABC-559FE37A469C}"/>
              </a:ext>
            </a:extLst>
          </p:cNvPr>
          <p:cNvSpPr txBox="1"/>
          <p:nvPr/>
        </p:nvSpPr>
        <p:spPr>
          <a:xfrm>
            <a:off x="7933123" y="412554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会议室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931C845-5A66-92DD-4445-BDEC9E0DCEA0}"/>
              </a:ext>
            </a:extLst>
          </p:cNvPr>
          <p:cNvSpPr/>
          <p:nvPr/>
        </p:nvSpPr>
        <p:spPr>
          <a:xfrm>
            <a:off x="1352082" y="1886894"/>
            <a:ext cx="109060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1EC3707-5FA2-869D-1E5F-3AFB7545BE3D}"/>
              </a:ext>
            </a:extLst>
          </p:cNvPr>
          <p:cNvSpPr/>
          <p:nvPr/>
        </p:nvSpPr>
        <p:spPr>
          <a:xfrm>
            <a:off x="2562348" y="1932932"/>
            <a:ext cx="1124154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EFD15DE8-DAE1-CB30-E0FE-F9C9309FA865}"/>
              </a:ext>
            </a:extLst>
          </p:cNvPr>
          <p:cNvSpPr/>
          <p:nvPr/>
        </p:nvSpPr>
        <p:spPr>
          <a:xfrm>
            <a:off x="3705858" y="1923101"/>
            <a:ext cx="61495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2B541C1-1FE9-63F2-DC06-694CF2491B32}"/>
              </a:ext>
            </a:extLst>
          </p:cNvPr>
          <p:cNvSpPr/>
          <p:nvPr/>
        </p:nvSpPr>
        <p:spPr>
          <a:xfrm>
            <a:off x="5533923" y="1896372"/>
            <a:ext cx="184794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D5B0887-A442-4E46-D607-C678A70E3585}"/>
              </a:ext>
            </a:extLst>
          </p:cNvPr>
          <p:cNvSpPr txBox="1"/>
          <p:nvPr/>
        </p:nvSpPr>
        <p:spPr>
          <a:xfrm>
            <a:off x="4986145" y="15163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solidFill>
                  <a:srgbClr val="FFC000"/>
                </a:solidFill>
              </a:rPr>
              <a:t>机房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0BEA4AD-10E3-BDE6-41D2-AEB40F315829}"/>
              </a:ext>
            </a:extLst>
          </p:cNvPr>
          <p:cNvSpPr/>
          <p:nvPr/>
        </p:nvSpPr>
        <p:spPr>
          <a:xfrm>
            <a:off x="4918965" y="1896373"/>
            <a:ext cx="614958" cy="51458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B27AFAB-D288-58B4-8352-2403EB143F84}"/>
              </a:ext>
            </a:extLst>
          </p:cNvPr>
          <p:cNvSpPr/>
          <p:nvPr/>
        </p:nvSpPr>
        <p:spPr>
          <a:xfrm>
            <a:off x="7381871" y="1897144"/>
            <a:ext cx="61495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F3D7BD6-19C1-F3B0-7408-7D6582290453}"/>
              </a:ext>
            </a:extLst>
          </p:cNvPr>
          <p:cNvSpPr txBox="1"/>
          <p:nvPr/>
        </p:nvSpPr>
        <p:spPr>
          <a:xfrm>
            <a:off x="5484237" y="4189859"/>
            <a:ext cx="817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rgbClr val="FFC000"/>
                </a:solidFill>
              </a:rPr>
              <a:t>辅助间</a:t>
            </a:r>
            <a:r>
              <a:rPr kumimoji="1" lang="en-US" altLang="zh-CN" sz="1400" dirty="0">
                <a:solidFill>
                  <a:srgbClr val="FFC000"/>
                </a:solidFill>
              </a:rPr>
              <a:t>2</a:t>
            </a:r>
            <a:endParaRPr kumimoji="1"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A689BBB-CE1C-BB3B-07E1-F5ED94F9581B}"/>
              </a:ext>
            </a:extLst>
          </p:cNvPr>
          <p:cNvSpPr txBox="1"/>
          <p:nvPr/>
        </p:nvSpPr>
        <p:spPr>
          <a:xfrm>
            <a:off x="1135542" y="4125540"/>
            <a:ext cx="817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400" dirty="0">
                <a:solidFill>
                  <a:srgbClr val="FFC000"/>
                </a:solidFill>
              </a:rPr>
              <a:t>辅助间</a:t>
            </a:r>
            <a:r>
              <a:rPr kumimoji="1" lang="en-US" altLang="zh-CN" sz="1400" dirty="0">
                <a:solidFill>
                  <a:srgbClr val="FFC000"/>
                </a:solidFill>
              </a:rPr>
              <a:t>3</a:t>
            </a:r>
            <a:endParaRPr kumimoji="1" lang="zh-CN" altLang="en-US" sz="1400" dirty="0">
              <a:solidFill>
                <a:srgbClr val="FFC000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68E5C14-E127-C81B-5447-5F9EB98CF8F7}"/>
              </a:ext>
            </a:extLst>
          </p:cNvPr>
          <p:cNvSpPr/>
          <p:nvPr/>
        </p:nvSpPr>
        <p:spPr>
          <a:xfrm>
            <a:off x="3111869" y="3207680"/>
            <a:ext cx="61495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0DD92EA-5D3B-F51B-89FA-5077F790C6CF}"/>
              </a:ext>
            </a:extLst>
          </p:cNvPr>
          <p:cNvSpPr/>
          <p:nvPr/>
        </p:nvSpPr>
        <p:spPr>
          <a:xfrm>
            <a:off x="3777917" y="3190583"/>
            <a:ext cx="1756006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B2E5CBA7-DA51-B74E-076A-56D7A5FDD55A}"/>
              </a:ext>
            </a:extLst>
          </p:cNvPr>
          <p:cNvSpPr/>
          <p:nvPr/>
        </p:nvSpPr>
        <p:spPr>
          <a:xfrm>
            <a:off x="1932522" y="3209878"/>
            <a:ext cx="1124154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ABD6477-F0E9-0531-FD5F-FE25303675B6}"/>
              </a:ext>
            </a:extLst>
          </p:cNvPr>
          <p:cNvSpPr/>
          <p:nvPr/>
        </p:nvSpPr>
        <p:spPr>
          <a:xfrm>
            <a:off x="6154388" y="3210098"/>
            <a:ext cx="1219229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56BEE9A-3C7F-4D28-652A-5805BA36A0CF}"/>
              </a:ext>
            </a:extLst>
          </p:cNvPr>
          <p:cNvSpPr/>
          <p:nvPr/>
        </p:nvSpPr>
        <p:spPr>
          <a:xfrm>
            <a:off x="5546360" y="3212069"/>
            <a:ext cx="61495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9E213F5-6095-D2CE-0BAF-08204CF0138C}"/>
              </a:ext>
            </a:extLst>
          </p:cNvPr>
          <p:cNvSpPr/>
          <p:nvPr/>
        </p:nvSpPr>
        <p:spPr>
          <a:xfrm>
            <a:off x="1324518" y="2928640"/>
            <a:ext cx="614958" cy="10760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059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FE804D-A066-1AD5-F3DC-45750ACAF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dirty="0"/>
              <a:t>三楼实验室装修设计要求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BB3D190-E85E-E69E-96AD-CC96DC59E94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31801" y="1690688"/>
            <a:ext cx="11065933" cy="4861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三楼主要为仪器实验室：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地面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PVC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全覆盖，墙面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天花防尘，窗户封闭防尘（无缝平板玻璃），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0.75/1.5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宽门，整层无水，天花预留排气通风管道，每个预留房间两路气路，从气瓶间统一供气，预留空调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抽湿机排水口，墙面预留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4-12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个插座，天花插座每间实验室预留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2-6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个；没有特殊说明的实验室均不留缓冲间。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4: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5: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块状样品前处理</a:t>
            </a:r>
            <a:r>
              <a:rPr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挑选实验室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，万级洁净，设缓冲间，预留万象罩排除手套箱废气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仪器室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地外</a:t>
            </a:r>
            <a:r>
              <a:rPr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珍贵样品存放实验室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，万级洁净，设缓冲间，预留万象罩排除手套箱废气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辅助间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辅助间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辅助间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会议室：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，按照高端会议室标准装修，墙面预留展示区域，留进出水路，预留音响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投影设备电路，设前后两门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圆弧阳台：休息区，加遮雨顶棚，设置吧台和高脚凳</a:t>
            </a:r>
          </a:p>
        </p:txBody>
      </p:sp>
    </p:spTree>
    <p:extLst>
      <p:ext uri="{BB962C8B-B14F-4D97-AF65-F5344CB8AC3E}">
        <p14:creationId xmlns:p14="http://schemas.microsoft.com/office/powerpoint/2010/main" val="1300716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59FEB-6DEC-659F-8870-E48F7E5E8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172" y="978694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57324A-3CDD-1D5C-B8ED-42378270EA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CD7E6EA-B695-EA2E-D07B-43EB73FF4FEF}"/>
              </a:ext>
            </a:extLst>
          </p:cNvPr>
          <p:cNvSpPr/>
          <p:nvPr/>
        </p:nvSpPr>
        <p:spPr>
          <a:xfrm>
            <a:off x="4469228" y="5487031"/>
            <a:ext cx="2608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Times New Roman" panose="02020603050405020304" pitchFamily="18" charset="0"/>
              </a:rPr>
              <a:t>矿物楼四层方案平面图</a:t>
            </a:r>
            <a:endParaRPr lang="zh-CN" altLang="en-US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D0DF5D-C869-E2C8-DD19-C8C80C3CD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81037"/>
            <a:ext cx="10382250" cy="484552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EDF6A75-9BC9-E4B9-58B4-A3A26561EAAB}"/>
              </a:ext>
            </a:extLst>
          </p:cNvPr>
          <p:cNvSpPr/>
          <p:nvPr/>
        </p:nvSpPr>
        <p:spPr>
          <a:xfrm>
            <a:off x="3064988" y="1821324"/>
            <a:ext cx="109060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17F35F-0940-A499-9850-C7386C0A9DF5}"/>
              </a:ext>
            </a:extLst>
          </p:cNvPr>
          <p:cNvSpPr txBox="1"/>
          <p:nvPr/>
        </p:nvSpPr>
        <p:spPr>
          <a:xfrm>
            <a:off x="3156481" y="1415302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1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F840B8-F749-CD8B-2C62-9886276F7BCD}"/>
              </a:ext>
            </a:extLst>
          </p:cNvPr>
          <p:cNvSpPr txBox="1"/>
          <p:nvPr/>
        </p:nvSpPr>
        <p:spPr>
          <a:xfrm>
            <a:off x="6019526" y="1415302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2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C36C45-AAA2-34B6-B5EB-40F2544B0F5C}"/>
              </a:ext>
            </a:extLst>
          </p:cNvPr>
          <p:cNvSpPr txBox="1"/>
          <p:nvPr/>
        </p:nvSpPr>
        <p:spPr>
          <a:xfrm>
            <a:off x="7080308" y="1439795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3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3063CC7-26C1-F17C-D98D-15F81DC3F7FB}"/>
              </a:ext>
            </a:extLst>
          </p:cNvPr>
          <p:cNvSpPr txBox="1"/>
          <p:nvPr/>
        </p:nvSpPr>
        <p:spPr>
          <a:xfrm>
            <a:off x="7272410" y="4042569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4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9BE453-1B50-6D65-F940-4561950DDFDA}"/>
              </a:ext>
            </a:extLst>
          </p:cNvPr>
          <p:cNvSpPr txBox="1"/>
          <p:nvPr/>
        </p:nvSpPr>
        <p:spPr>
          <a:xfrm>
            <a:off x="6249161" y="4053788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5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599044-1754-68FE-53A8-639EE9F1E992}"/>
              </a:ext>
            </a:extLst>
          </p:cNvPr>
          <p:cNvSpPr txBox="1"/>
          <p:nvPr/>
        </p:nvSpPr>
        <p:spPr>
          <a:xfrm>
            <a:off x="4975889" y="4036629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6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BEC876-E538-33DC-672D-6AF890FF9C27}"/>
              </a:ext>
            </a:extLst>
          </p:cNvPr>
          <p:cNvSpPr txBox="1"/>
          <p:nvPr/>
        </p:nvSpPr>
        <p:spPr>
          <a:xfrm>
            <a:off x="3077631" y="4053788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7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FC2AB4F-AB1E-9747-0435-B9C4B3446BA0}"/>
              </a:ext>
            </a:extLst>
          </p:cNvPr>
          <p:cNvSpPr txBox="1"/>
          <p:nvPr/>
        </p:nvSpPr>
        <p:spPr>
          <a:xfrm>
            <a:off x="1866524" y="4036629"/>
            <a:ext cx="9076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实验室</a:t>
            </a:r>
            <a:r>
              <a:rPr kumimoji="1" lang="en-US" altLang="zh-CN" sz="1600" dirty="0">
                <a:solidFill>
                  <a:srgbClr val="FFC000"/>
                </a:solidFill>
              </a:rPr>
              <a:t>8</a:t>
            </a:r>
            <a:endParaRPr kumimoji="1" lang="zh-CN" altLang="en-US" sz="1600" dirty="0">
              <a:solidFill>
                <a:srgbClr val="FFC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4D8881C-A663-9F53-F26A-EE4838E0B34A}"/>
              </a:ext>
            </a:extLst>
          </p:cNvPr>
          <p:cNvSpPr txBox="1"/>
          <p:nvPr/>
        </p:nvSpPr>
        <p:spPr>
          <a:xfrm>
            <a:off x="1147654" y="403662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厕所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A8BA724-B919-F395-4F66-BEA87C5D87E1}"/>
              </a:ext>
            </a:extLst>
          </p:cNvPr>
          <p:cNvSpPr/>
          <p:nvPr/>
        </p:nvSpPr>
        <p:spPr>
          <a:xfrm>
            <a:off x="4149262" y="3061216"/>
            <a:ext cx="2099899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7056671-25DE-CAC4-DACA-163883EEC100}"/>
              </a:ext>
            </a:extLst>
          </p:cNvPr>
          <p:cNvSpPr/>
          <p:nvPr/>
        </p:nvSpPr>
        <p:spPr>
          <a:xfrm>
            <a:off x="1801375" y="3103801"/>
            <a:ext cx="116062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8093447-3A96-21AC-CF89-B42EB912D0AC}"/>
              </a:ext>
            </a:extLst>
          </p:cNvPr>
          <p:cNvSpPr/>
          <p:nvPr/>
        </p:nvSpPr>
        <p:spPr>
          <a:xfrm>
            <a:off x="2988634" y="3078375"/>
            <a:ext cx="116062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2E51747-347B-4180-C82D-56539B62A4B4}"/>
              </a:ext>
            </a:extLst>
          </p:cNvPr>
          <p:cNvSpPr/>
          <p:nvPr/>
        </p:nvSpPr>
        <p:spPr>
          <a:xfrm>
            <a:off x="6249160" y="3053304"/>
            <a:ext cx="1115689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78F3056-299F-1390-630B-02C4FF04B41F}"/>
              </a:ext>
            </a:extLst>
          </p:cNvPr>
          <p:cNvSpPr/>
          <p:nvPr/>
        </p:nvSpPr>
        <p:spPr>
          <a:xfrm>
            <a:off x="7335030" y="3122392"/>
            <a:ext cx="812389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44AE959-916A-1438-CC6F-94835D271EBD}"/>
              </a:ext>
            </a:extLst>
          </p:cNvPr>
          <p:cNvSpPr/>
          <p:nvPr/>
        </p:nvSpPr>
        <p:spPr>
          <a:xfrm>
            <a:off x="8180031" y="3115350"/>
            <a:ext cx="812389" cy="6986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8CB0E69-0170-F415-EFD3-3C355E5DE10B}"/>
              </a:ext>
            </a:extLst>
          </p:cNvPr>
          <p:cNvSpPr txBox="1"/>
          <p:nvPr/>
        </p:nvSpPr>
        <p:spPr>
          <a:xfrm>
            <a:off x="8998464" y="332907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储物间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EBBAB5D2-9B1A-D608-1950-36D66266C607}"/>
              </a:ext>
            </a:extLst>
          </p:cNvPr>
          <p:cNvSpPr/>
          <p:nvPr/>
        </p:nvSpPr>
        <p:spPr>
          <a:xfrm>
            <a:off x="5398158" y="1821324"/>
            <a:ext cx="1874252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F1FED3E-9C64-535F-FB4F-FFAE94C94086}"/>
              </a:ext>
            </a:extLst>
          </p:cNvPr>
          <p:cNvSpPr/>
          <p:nvPr/>
        </p:nvSpPr>
        <p:spPr>
          <a:xfrm>
            <a:off x="7296525" y="1805380"/>
            <a:ext cx="582858" cy="9754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C1B34DE-F89B-A565-34FE-C77D5FEDFA4D}"/>
              </a:ext>
            </a:extLst>
          </p:cNvPr>
          <p:cNvSpPr/>
          <p:nvPr/>
        </p:nvSpPr>
        <p:spPr>
          <a:xfrm>
            <a:off x="8556136" y="1778349"/>
            <a:ext cx="436284" cy="45131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12FB857-555C-C285-C4CB-9A2A1A5FEC6F}"/>
              </a:ext>
            </a:extLst>
          </p:cNvPr>
          <p:cNvSpPr txBox="1"/>
          <p:nvPr/>
        </p:nvSpPr>
        <p:spPr>
          <a:xfrm>
            <a:off x="8962473" y="1767282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dirty="0">
                <a:solidFill>
                  <a:srgbClr val="FFC000"/>
                </a:solidFill>
              </a:rPr>
              <a:t>废液间</a:t>
            </a:r>
          </a:p>
        </p:txBody>
      </p:sp>
    </p:spTree>
    <p:extLst>
      <p:ext uri="{BB962C8B-B14F-4D97-AF65-F5344CB8AC3E}">
        <p14:creationId xmlns:p14="http://schemas.microsoft.com/office/powerpoint/2010/main" val="900002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8C7A4-7E95-E4CE-3DF9-36B321726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zh-CN" altLang="en-US" dirty="0"/>
              <a:t>四楼实验室装修设计要求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FE4A77-CDB5-C46C-9F61-8C3F5EDFAE6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0" y="1487488"/>
            <a:ext cx="12192000" cy="479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四楼主要为模拟（含湿化学）实验室：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地面 防水，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PVC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全覆盖，墙面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天花防尘，窗户封闭防尘（无缝平板玻璃），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0.75/1.5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宽门，天花预留排气通风管道，每个预留房间两路气路，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从气瓶间统一供气，预留进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出水路和空调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抽湿机排水口，墙面预留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4-12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个插座，天花插座每间实验室预留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2-6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个；没有特殊说明的实验室均不留缓冲间。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（地外生命物质探查实验室）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:30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，北墙近地均匀分布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个插座点，每个点装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个插座，近天花设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台空调插座，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西墙通风柜和试验台都要设插座连接小型仪器设备，南墙近地匀分布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个插座点，每个点装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；东墙均匀分布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个插座点，每个点装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（液体核磁实验室）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，核磁房间设置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道门，大门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1.4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米用于仪器进出，小门为普通单人通过即可，并用缓冲室换鞋和实验服；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实验室内有一通风橱，预留通风橱排气管路；实验室空压机电压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380</a:t>
            </a:r>
            <a:r>
              <a:rPr kumimoji="1" lang="en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kumimoji="1" lang="zh-CN" altLang="e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需预留；核磁机器位置要求高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3.3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米；其他按照一般实验室装插座；总功率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kumimoji="1" lang="en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；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（前生命化学实验室）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，实验室内有一通风橱，预留通风橱排气管路；预留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380</a:t>
            </a:r>
            <a:r>
              <a:rPr kumimoji="1" lang="en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插座一个；其他按照一般实验室装插座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（公共普通化学实验室）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，设有机、无机通风橱各一个；预留普通实验台水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电路，隔离一小间用于化学试剂存储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7: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实验室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8: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kW</a:t>
            </a:r>
          </a:p>
          <a:p>
            <a:r>
              <a:rPr kumimoji="1" lang="zh-CN" altLang="en-US" sz="14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厕所（男女共用）：一坐两蹲</a:t>
            </a:r>
            <a:endParaRPr kumimoji="1" lang="en-US" altLang="zh-CN" sz="1400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51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CBC840-E900-BD03-E97A-87A42F1B4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8467" y="822325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2C1A05-F6C7-40E0-E46B-737F4F558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8467" y="2282825"/>
            <a:ext cx="10515600" cy="4351338"/>
          </a:xfr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4F4EA11-BC2F-85D1-D185-145F5F16FCD0}"/>
              </a:ext>
            </a:extLst>
          </p:cNvPr>
          <p:cNvSpPr/>
          <p:nvPr/>
        </p:nvSpPr>
        <p:spPr>
          <a:xfrm>
            <a:off x="4654938" y="5670387"/>
            <a:ext cx="26083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cs typeface="Times New Roman" panose="02020603050405020304" pitchFamily="18" charset="0"/>
              </a:rPr>
              <a:t>矿物楼屋面方案平面图</a:t>
            </a:r>
            <a:endParaRPr lang="zh-CN" altLang="en-US" b="1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7061174-4E31-61F1-1EEE-B336B40F1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733" y="796925"/>
            <a:ext cx="10380296" cy="477413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86DCC1-0EA2-3747-DADC-BBE9A145FCDF}"/>
              </a:ext>
            </a:extLst>
          </p:cNvPr>
          <p:cNvSpPr txBox="1"/>
          <p:nvPr/>
        </p:nvSpPr>
        <p:spPr>
          <a:xfrm>
            <a:off x="7680416" y="411994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dirty="0">
                <a:solidFill>
                  <a:srgbClr val="FFC000"/>
                </a:solidFill>
              </a:rPr>
              <a:t>马弗炉实验室</a:t>
            </a:r>
          </a:p>
        </p:txBody>
      </p:sp>
    </p:spTree>
    <p:extLst>
      <p:ext uri="{BB962C8B-B14F-4D97-AF65-F5344CB8AC3E}">
        <p14:creationId xmlns:p14="http://schemas.microsoft.com/office/powerpoint/2010/main" val="725573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4F2C7B-63A3-1B76-C00F-CCBC0FF79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屋面实验室装修要求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6FCD09-BEF8-1D95-6706-101C98FE48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zh-CN" sz="1400" b="1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马弗炉实验室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</a:pP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总功率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50kW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（马弗炉功率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20-30kW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，电压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380V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</a:pP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北墙近天花设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台空调插座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</a:pP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东南西北四墙近地各均匀分布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个插座点，每个点装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个插座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</a:pP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要给通风柜留排气路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>
              <a:buFont typeface="Wingdings" pitchFamily="2" charset="2"/>
              <a:buChar char=""/>
            </a:pPr>
            <a:r>
              <a:rPr lang="zh-CN" altLang="zh-CN" sz="1200" kern="100" dirty="0">
                <a:effectLst/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放在少有人出入的角落</a:t>
            </a:r>
            <a:endParaRPr lang="en-CN" altLang="zh-CN" sz="1050" kern="100">
              <a:effectLst/>
              <a:latin typeface="DengXian" panose="02010600030101010101" pitchFamily="2" charset="-122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4520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754</Words>
  <Application>Microsoft Macintosh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DengXian</vt:lpstr>
      <vt:lpstr>DengXian</vt:lpstr>
      <vt:lpstr>等线 Light</vt:lpstr>
      <vt:lpstr>Arial</vt:lpstr>
      <vt:lpstr>Times New Roman</vt:lpstr>
      <vt:lpstr>Wingdings</vt:lpstr>
      <vt:lpstr>Office 主题​​</vt:lpstr>
      <vt:lpstr>PowerPoint 演示文稿</vt:lpstr>
      <vt:lpstr>三楼实验室装修设计要求</vt:lpstr>
      <vt:lpstr>PowerPoint 演示文稿</vt:lpstr>
      <vt:lpstr>四楼实验室装修设计要求</vt:lpstr>
      <vt:lpstr>PowerPoint 演示文稿</vt:lpstr>
      <vt:lpstr>屋面实验室装修要求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13</cp:revision>
  <dcterms:created xsi:type="dcterms:W3CDTF">2024-04-07T06:14:58Z</dcterms:created>
  <dcterms:modified xsi:type="dcterms:W3CDTF">2024-04-07T07:49:48Z</dcterms:modified>
</cp:coreProperties>
</file>